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4" r:id="rId3"/>
    <p:sldId id="262" r:id="rId4"/>
    <p:sldId id="280" r:id="rId5"/>
    <p:sldId id="263" r:id="rId6"/>
    <p:sldId id="275" r:id="rId7"/>
    <p:sldId id="265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9" autoAdjust="0"/>
    <p:restoredTop sz="94660"/>
  </p:normalViewPr>
  <p:slideViewPr>
    <p:cSldViewPr>
      <p:cViewPr>
        <p:scale>
          <a:sx n="81" d="100"/>
          <a:sy n="81" d="100"/>
        </p:scale>
        <p:origin x="-72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D09511-3AB0-4E21-9622-D8B92CACBE01}" type="datetimeFigureOut">
              <a:rPr lang="en-US" smtClean="0"/>
              <a:pPr/>
              <a:t>8/11/2011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0ACCF64-F214-4665-84AF-E7305CBE50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ku4d55-Vq84&amp;feature=related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" y="1295400"/>
            <a:ext cx="4953000" cy="2438400"/>
          </a:xfrm>
        </p:spPr>
        <p:txBody>
          <a:bodyPr>
            <a:normAutofit/>
          </a:bodyPr>
          <a:lstStyle/>
          <a:p>
            <a:r>
              <a:rPr lang="en-US" sz="4050" dirty="0" smtClean="0">
                <a:solidFill>
                  <a:schemeClr val="tx1"/>
                </a:solidFill>
                <a:latin typeface="Marker Felt"/>
                <a:cs typeface="Marker Felt"/>
              </a:rPr>
              <a:t>Character Analysis in Short Stories</a:t>
            </a:r>
            <a:endParaRPr lang="en-US" sz="4050" dirty="0">
              <a:solidFill>
                <a:schemeClr val="tx1"/>
              </a:solidFill>
              <a:latin typeface="Marker Felt"/>
              <a:cs typeface="Marker Fe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810000"/>
            <a:ext cx="4419600" cy="10668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Flat vs. round characters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Static vs. dynamic characters</a:t>
            </a:r>
            <a:endParaRPr lang="en-US" dirty="0"/>
          </a:p>
        </p:txBody>
      </p:sp>
      <p:pic>
        <p:nvPicPr>
          <p:cNvPr id="5" name="Picture 4" descr="GingerCa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143000"/>
            <a:ext cx="3888270" cy="46012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Character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r>
              <a:rPr lang="en-US" sz="3200" dirty="0"/>
              <a:t>A person, animal, or thing in a work of </a:t>
            </a:r>
            <a:r>
              <a:rPr lang="en-US" sz="3200" dirty="0" smtClean="0"/>
              <a:t>literature.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86507" y="2743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/>
              <a:t>Characterization </a:t>
            </a:r>
            <a:endParaRPr lang="en-US" sz="4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8922" y="3886200"/>
            <a:ext cx="8229600" cy="2725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The process that an author uses to tell readers about characters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/>
              <a:t>Authors use words to create a mental </a:t>
            </a:r>
            <a:r>
              <a:rPr lang="en-US" sz="3200" b="1" dirty="0"/>
              <a:t>image</a:t>
            </a:r>
            <a:r>
              <a:rPr lang="en-US" sz="3200" b="1" i="1" dirty="0"/>
              <a:t> </a:t>
            </a:r>
            <a:r>
              <a:rPr lang="en-US" sz="3200" b="1" dirty="0"/>
              <a:t>of a character in a story.</a:t>
            </a:r>
            <a:endParaRPr lang="en-US" sz="3200" dirty="0"/>
          </a:p>
          <a:p>
            <a:pPr marL="0" indent="0">
              <a:buFont typeface="Arial" pitchFamily="34" charset="0"/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Types of Characterization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3200" b="1" dirty="0"/>
              <a:t>Direct Characterization</a:t>
            </a:r>
          </a:p>
          <a:p>
            <a:pPr lvl="1"/>
            <a:r>
              <a:rPr lang="en-US" sz="2800" dirty="0"/>
              <a:t>The author literally </a:t>
            </a:r>
            <a:r>
              <a:rPr lang="en-US" sz="2800" b="1" i="1" dirty="0"/>
              <a:t>tells</a:t>
            </a:r>
            <a:r>
              <a:rPr lang="en-US" sz="2800" b="1" dirty="0"/>
              <a:t> </a:t>
            </a:r>
            <a:r>
              <a:rPr lang="en-US" sz="2800" dirty="0"/>
              <a:t>what the character is like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Example: The boy was stubborn and bad-mannered.</a:t>
            </a:r>
            <a:endParaRPr lang="en-US" sz="2800" dirty="0"/>
          </a:p>
          <a:p>
            <a:r>
              <a:rPr lang="en-US" sz="3200" b="1" dirty="0"/>
              <a:t>Indirect </a:t>
            </a:r>
            <a:r>
              <a:rPr lang="en-US" sz="3200" b="1" dirty="0" smtClean="0"/>
              <a:t>Characterization</a:t>
            </a:r>
          </a:p>
          <a:p>
            <a:pPr lvl="1"/>
            <a:r>
              <a:rPr lang="en-US" sz="2800" dirty="0" smtClean="0"/>
              <a:t>Author </a:t>
            </a:r>
            <a:r>
              <a:rPr lang="en-US" sz="2800" b="1" i="1" dirty="0" smtClean="0"/>
              <a:t>hints at </a:t>
            </a:r>
            <a:r>
              <a:rPr lang="en-US" sz="2800" dirty="0" smtClean="0"/>
              <a:t>what the character is like using details that show character thoughts, actions, speech, etc.</a:t>
            </a:r>
            <a:endParaRPr lang="en-US" sz="2800" dirty="0"/>
          </a:p>
          <a:p>
            <a:pPr lvl="1"/>
            <a:r>
              <a:rPr lang="en-US" sz="2800" dirty="0" smtClean="0"/>
              <a:t>Ex: The little boy bit his sister when she refused to share her toys.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Character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u="sng" dirty="0"/>
              <a:t>Protagonist</a:t>
            </a:r>
            <a:r>
              <a:rPr lang="en-US" sz="3200" dirty="0"/>
              <a:t>: the main character of the </a:t>
            </a:r>
            <a:r>
              <a:rPr lang="en-US" sz="3200" dirty="0" smtClean="0"/>
              <a:t>story. The plot usually revolves around this character.</a:t>
            </a:r>
            <a:endParaRPr lang="en-US" sz="3200" dirty="0"/>
          </a:p>
          <a:p>
            <a:pPr>
              <a:buNone/>
            </a:pPr>
            <a:endParaRPr lang="en-US" sz="3200" dirty="0"/>
          </a:p>
          <a:p>
            <a:pPr>
              <a:buNone/>
            </a:pPr>
            <a:r>
              <a:rPr lang="en-US" sz="3200" u="sng" dirty="0"/>
              <a:t>Antagonist</a:t>
            </a:r>
            <a:r>
              <a:rPr lang="en-US" sz="3200" dirty="0"/>
              <a:t>: the person who opposes the protagonist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Flat Character</a:t>
            </a:r>
            <a:endParaRPr 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6019800" cy="5257800"/>
          </a:xfrm>
        </p:spPr>
        <p:txBody>
          <a:bodyPr>
            <a:noAutofit/>
          </a:bodyPr>
          <a:lstStyle/>
          <a:p>
            <a:pPr lvl="1">
              <a:lnSpc>
                <a:spcPct val="90000"/>
              </a:lnSpc>
            </a:pPr>
            <a:r>
              <a:rPr lang="en-US" sz="3200" dirty="0" smtClean="0"/>
              <a:t>Not fully developed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Only know 1 side of character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Lacks a realistic personality; often a </a:t>
            </a:r>
            <a:r>
              <a:rPr lang="en-US" sz="3200" dirty="0"/>
              <a:t>stereotype (air head, tough guy, class clown, </a:t>
            </a:r>
            <a:r>
              <a:rPr lang="en-US" sz="3200" dirty="0" err="1" smtClean="0"/>
              <a:t>etc</a:t>
            </a:r>
            <a:r>
              <a:rPr lang="en-US" sz="3200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Helps move the plot along (the audience already “gets” flat characters)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Minor characters are usually flat characters</a:t>
            </a:r>
          </a:p>
          <a:p>
            <a:pPr lvl="1">
              <a:lnSpc>
                <a:spcPct val="90000"/>
              </a:lnSpc>
            </a:pPr>
            <a:r>
              <a:rPr lang="en-US" sz="2400" i="1" dirty="0" smtClean="0"/>
              <a:t>Example from “The Gold Cadillac”?</a:t>
            </a:r>
            <a:endParaRPr lang="en-US" sz="2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797509" y="2288435"/>
            <a:ext cx="2943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90000"/>
              </a:lnSpc>
              <a:buNone/>
            </a:pPr>
            <a:r>
              <a:rPr lang="en-US" sz="2000" dirty="0" smtClean="0"/>
              <a:t>Evil villain, Scar</a:t>
            </a:r>
            <a:endParaRPr lang="en-US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896" y="311588"/>
            <a:ext cx="3413206" cy="197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02302" y="5978769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lnSpc>
                <a:spcPct val="90000"/>
              </a:lnSpc>
              <a:buNone/>
            </a:pPr>
            <a:r>
              <a:rPr lang="en-US" sz="2000" dirty="0" smtClean="0"/>
              <a:t>"</a:t>
            </a:r>
            <a:r>
              <a:rPr lang="en-US" sz="2000" dirty="0"/>
              <a:t>ditzy" or "</a:t>
            </a:r>
            <a:r>
              <a:rPr lang="en-US" sz="2000" dirty="0" smtClean="0"/>
              <a:t>airhead“ girl</a:t>
            </a:r>
          </a:p>
          <a:p>
            <a:pPr lvl="1" algn="ctr">
              <a:lnSpc>
                <a:spcPct val="90000"/>
              </a:lnSpc>
              <a:buNone/>
            </a:pPr>
            <a:r>
              <a:rPr lang="en-US" sz="2000" i="1" dirty="0" smtClean="0">
                <a:hlinkClick r:id="rId3"/>
              </a:rPr>
              <a:t>See example from TV</a:t>
            </a:r>
            <a:endParaRPr lang="en-US" sz="2000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314" y="2828925"/>
            <a:ext cx="209550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Round Character</a:t>
            </a:r>
            <a:endParaRPr 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5410200" cy="452596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sz="3200" dirty="0" smtClean="0"/>
              <a:t>Fully-developed</a:t>
            </a:r>
            <a:endParaRPr lang="en-US" sz="3200" dirty="0"/>
          </a:p>
          <a:p>
            <a:pPr lvl="1">
              <a:lnSpc>
                <a:spcPct val="90000"/>
              </a:lnSpc>
            </a:pPr>
            <a:r>
              <a:rPr lang="en-US" sz="3200" dirty="0" smtClean="0"/>
              <a:t>Has </a:t>
            </a:r>
            <a:r>
              <a:rPr lang="en-US" sz="3200" dirty="0"/>
              <a:t>many traits (bad and good) shown in the story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Readers </a:t>
            </a:r>
            <a:r>
              <a:rPr lang="en-US" sz="3200" dirty="0"/>
              <a:t>feel that </a:t>
            </a:r>
            <a:r>
              <a:rPr lang="en-US" sz="3200" dirty="0" smtClean="0"/>
              <a:t>they </a:t>
            </a:r>
            <a:r>
              <a:rPr lang="en-US" sz="3200" dirty="0"/>
              <a:t>know the character so well that he or she has become a real person. </a:t>
            </a:r>
          </a:p>
          <a:p>
            <a:pPr lvl="1">
              <a:lnSpc>
                <a:spcPct val="90000"/>
              </a:lnSpc>
            </a:pPr>
            <a:r>
              <a:rPr lang="en-US" sz="3200" dirty="0" smtClean="0"/>
              <a:t>Protagonists and antagonists are usually round characters.</a:t>
            </a:r>
          </a:p>
        </p:txBody>
      </p:sp>
      <p:pic>
        <p:nvPicPr>
          <p:cNvPr id="5127" name="Picture 7" descr="Harry%20Potter%20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04800"/>
            <a:ext cx="2362200" cy="3289731"/>
          </a:xfrm>
          <a:prstGeom prst="rect">
            <a:avLst/>
          </a:prstGeom>
          <a:noFill/>
        </p:spPr>
      </p:pic>
      <p:pic>
        <p:nvPicPr>
          <p:cNvPr id="5" name="Picture 9" descr="spidy6_big"/>
          <p:cNvPicPr>
            <a:picLocks noChangeAspect="1" noChangeArrowheads="1"/>
          </p:cNvPicPr>
          <p:nvPr/>
        </p:nvPicPr>
        <p:blipFill>
          <a:blip r:embed="rId3" cstate="print"/>
          <a:srcRect l="10448" t="5461" r="49254" b="22823"/>
          <a:stretch>
            <a:fillRect/>
          </a:stretch>
        </p:blipFill>
        <p:spPr>
          <a:xfrm>
            <a:off x="5638800" y="3657600"/>
            <a:ext cx="2625725" cy="2819400"/>
          </a:xfrm>
          <a:prstGeom prst="rect">
            <a:avLst/>
          </a:prstGeo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More Types of Characters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/>
              <a:t>Dynamic Character</a:t>
            </a:r>
          </a:p>
          <a:p>
            <a:pPr lvl="1"/>
            <a:r>
              <a:rPr lang="en-US" sz="3200" dirty="0" smtClean="0"/>
              <a:t>Experiences </a:t>
            </a:r>
            <a:r>
              <a:rPr lang="en-US" sz="3200" dirty="0"/>
              <a:t>a basic change in character through the events of the story</a:t>
            </a:r>
          </a:p>
          <a:p>
            <a:pPr lvl="2"/>
            <a:r>
              <a:rPr lang="en-US" sz="3200" dirty="0" smtClean="0"/>
              <a:t>The </a:t>
            </a:r>
            <a:r>
              <a:rPr lang="en-US" sz="3200" dirty="0"/>
              <a:t>change is internal and may be sudden, but the events of the plot should make it seem unavoidable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u="sng" dirty="0" smtClean="0"/>
              <a:t>protagonist</a:t>
            </a:r>
            <a:r>
              <a:rPr lang="en-US" sz="3200" dirty="0" smtClean="0"/>
              <a:t> is almost always </a:t>
            </a:r>
            <a:r>
              <a:rPr lang="en-US" sz="3200" u="sng" dirty="0" smtClean="0"/>
              <a:t>dynamic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i="1" dirty="0" smtClean="0"/>
              <a:t>Examples </a:t>
            </a:r>
            <a:r>
              <a:rPr lang="en-US" sz="3200" i="1" dirty="0" smtClean="0"/>
              <a:t>from The Twilight </a:t>
            </a:r>
            <a:r>
              <a:rPr lang="en-US" sz="3200" i="1" dirty="0"/>
              <a:t>series or </a:t>
            </a:r>
            <a:r>
              <a:rPr lang="en-US" sz="3200" i="1" dirty="0" smtClean="0"/>
              <a:t>The </a:t>
            </a:r>
            <a:r>
              <a:rPr lang="en-US" sz="3200" i="1" dirty="0" smtClean="0"/>
              <a:t>Lightening Thief series? </a:t>
            </a:r>
            <a:endParaRPr lang="en-US" sz="3200" i="1" dirty="0"/>
          </a:p>
          <a:p>
            <a:pPr lvl="1">
              <a:buFontTx/>
              <a:buNone/>
            </a:pPr>
            <a:endParaRPr lang="en-US" dirty="0"/>
          </a:p>
          <a:p>
            <a:r>
              <a:rPr lang="en-US" sz="3600" b="1" dirty="0"/>
              <a:t>Static Character</a:t>
            </a:r>
          </a:p>
          <a:p>
            <a:pPr lvl="1"/>
            <a:r>
              <a:rPr lang="en-US" sz="3200" dirty="0"/>
              <a:t>Does not experience a basic character </a:t>
            </a:r>
          </a:p>
          <a:p>
            <a:pPr marL="365760" lvl="1" indent="0">
              <a:buNone/>
            </a:pPr>
            <a:r>
              <a:rPr lang="en-US" sz="3200" dirty="0" smtClean="0"/>
              <a:t>   change </a:t>
            </a:r>
            <a:r>
              <a:rPr lang="en-US" sz="3200" dirty="0"/>
              <a:t>during the course of the </a:t>
            </a:r>
            <a:r>
              <a:rPr lang="en-US" sz="3200" dirty="0" smtClean="0"/>
              <a:t>story</a:t>
            </a:r>
          </a:p>
          <a:p>
            <a:pPr lvl="1"/>
            <a:r>
              <a:rPr lang="en-US" sz="3200" u="sng" dirty="0" smtClean="0"/>
              <a:t>Supporting </a:t>
            </a:r>
            <a:r>
              <a:rPr lang="en-US" sz="3200" u="sng" dirty="0" smtClean="0"/>
              <a:t>characters</a:t>
            </a:r>
            <a:r>
              <a:rPr lang="en-US" sz="3200" dirty="0" smtClean="0"/>
              <a:t> are often </a:t>
            </a:r>
            <a:r>
              <a:rPr lang="en-US" sz="3200" u="sng" smtClean="0"/>
              <a:t>static</a:t>
            </a:r>
            <a:r>
              <a:rPr lang="en-US" sz="3200" smtClean="0"/>
              <a:t>.</a:t>
            </a:r>
          </a:p>
          <a:p>
            <a:pPr lvl="1"/>
            <a:r>
              <a:rPr lang="en-US" sz="3200" i="1" smtClean="0"/>
              <a:t>Examples </a:t>
            </a:r>
            <a:r>
              <a:rPr lang="en-US" sz="3200" i="1" dirty="0"/>
              <a:t>from The Twilight series or </a:t>
            </a:r>
          </a:p>
          <a:p>
            <a:pPr marL="365760" lvl="1" indent="0">
              <a:buNone/>
            </a:pPr>
            <a:r>
              <a:rPr lang="en-US" sz="3200" i="1" dirty="0"/>
              <a:t>                       The Lightening Thief series?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962399"/>
            <a:ext cx="1752600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400" dirty="0"/>
              <a:t>How do we analyze character in </a:t>
            </a:r>
            <a:r>
              <a:rPr lang="en-US" sz="4400" dirty="0" smtClean="0"/>
              <a:t>stories</a:t>
            </a:r>
            <a:r>
              <a:rPr lang="en-US" sz="44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05800" cy="505631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1) Identify </a:t>
            </a:r>
            <a:r>
              <a:rPr lang="en-US" sz="2800" b="1" u="sng" dirty="0"/>
              <a:t>character </a:t>
            </a:r>
            <a:r>
              <a:rPr lang="en-US" sz="2800" b="1" u="sng" dirty="0" smtClean="0"/>
              <a:t>traits</a:t>
            </a:r>
            <a:r>
              <a:rPr lang="en-US" sz="2800" b="1" dirty="0" smtClean="0"/>
              <a:t> using ASTAR</a:t>
            </a:r>
            <a:endParaRPr lang="en-US" sz="2800" dirty="0" smtClean="0"/>
          </a:p>
          <a:p>
            <a:pPr marL="365760" lvl="1" indent="0">
              <a:buNone/>
            </a:pPr>
            <a:r>
              <a:rPr lang="en-US" dirty="0" smtClean="0"/>
              <a:t>-Appearance		-Actions			-Thoughts</a:t>
            </a:r>
          </a:p>
          <a:p>
            <a:pPr marL="365760" lvl="1" indent="0">
              <a:buNone/>
            </a:pPr>
            <a:r>
              <a:rPr lang="en-US" dirty="0" smtClean="0"/>
              <a:t>-Speaks		-Reactions of others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2) </a:t>
            </a:r>
            <a:r>
              <a:rPr lang="en-US" sz="2800" dirty="0">
                <a:solidFill>
                  <a:schemeClr val="tx2"/>
                </a:solidFill>
              </a:rPr>
              <a:t>Is the character </a:t>
            </a:r>
            <a:r>
              <a:rPr lang="en-US" sz="2800" b="1" u="sng" dirty="0">
                <a:solidFill>
                  <a:schemeClr val="tx2"/>
                </a:solidFill>
              </a:rPr>
              <a:t>static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or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u="sng" dirty="0">
                <a:solidFill>
                  <a:schemeClr val="tx2"/>
                </a:solidFill>
              </a:rPr>
              <a:t>dynamic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</a:p>
          <a:p>
            <a:pPr marL="0" lvl="1" indent="0">
              <a:buNone/>
            </a:pPr>
            <a:endParaRPr lang="en-US" sz="2800" dirty="0" smtClean="0">
              <a:solidFill>
                <a:schemeClr val="tx2"/>
              </a:solidFill>
            </a:endParaRPr>
          </a:p>
          <a:p>
            <a:pPr marL="0" lvl="1" indent="0">
              <a:buNone/>
            </a:pPr>
            <a:r>
              <a:rPr lang="en-US" sz="2800" b="1" dirty="0" smtClean="0">
                <a:solidFill>
                  <a:schemeClr val="tx2"/>
                </a:solidFill>
              </a:rPr>
              <a:t>3</a:t>
            </a:r>
            <a:r>
              <a:rPr lang="en-US" sz="2800" b="1" dirty="0">
                <a:solidFill>
                  <a:schemeClr val="tx2"/>
                </a:solidFill>
              </a:rPr>
              <a:t>) </a:t>
            </a:r>
            <a:r>
              <a:rPr lang="en-US" sz="2800" dirty="0">
                <a:solidFill>
                  <a:schemeClr val="tx2"/>
                </a:solidFill>
              </a:rPr>
              <a:t>Is the character </a:t>
            </a:r>
            <a:r>
              <a:rPr lang="en-US" sz="2800" b="1" u="sng" dirty="0">
                <a:solidFill>
                  <a:schemeClr val="tx2"/>
                </a:solidFill>
              </a:rPr>
              <a:t>flat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or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u="sng" dirty="0">
                <a:solidFill>
                  <a:schemeClr val="tx2"/>
                </a:solidFill>
              </a:rPr>
              <a:t>round</a:t>
            </a:r>
            <a:r>
              <a:rPr lang="en-US" sz="2800" dirty="0" smtClean="0">
                <a:solidFill>
                  <a:schemeClr val="tx2"/>
                </a:solidFill>
              </a:rPr>
              <a:t>?</a:t>
            </a:r>
          </a:p>
          <a:p>
            <a:pPr marL="0" lvl="1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lvl="1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4) </a:t>
            </a:r>
            <a:r>
              <a:rPr lang="en-US" sz="2800" dirty="0">
                <a:solidFill>
                  <a:schemeClr val="tx2"/>
                </a:solidFill>
              </a:rPr>
              <a:t>What is the </a:t>
            </a:r>
            <a:r>
              <a:rPr lang="en-US" sz="2800" b="1" u="sng" dirty="0" smtClean="0">
                <a:solidFill>
                  <a:schemeClr val="tx2"/>
                </a:solidFill>
              </a:rPr>
              <a:t>conflict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</a:rPr>
              <a:t>involving the character? 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0" lvl="1" indent="0"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marL="0" lvl="1" indent="0">
              <a:buNone/>
            </a:pPr>
            <a:r>
              <a:rPr lang="en-US" sz="2800" b="1" dirty="0">
                <a:solidFill>
                  <a:schemeClr val="tx2"/>
                </a:solidFill>
              </a:rPr>
              <a:t>5) </a:t>
            </a:r>
            <a:r>
              <a:rPr lang="en-US" sz="2800" dirty="0">
                <a:solidFill>
                  <a:schemeClr val="tx2"/>
                </a:solidFill>
              </a:rPr>
              <a:t>What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u="sng" dirty="0" smtClean="0">
                <a:solidFill>
                  <a:schemeClr val="tx2"/>
                </a:solidFill>
              </a:rPr>
              <a:t>language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is used by the character or by the author </a:t>
            </a:r>
            <a:r>
              <a:rPr lang="en-US" sz="2800" dirty="0">
                <a:solidFill>
                  <a:schemeClr val="tx2"/>
                </a:solidFill>
              </a:rPr>
              <a:t>to describe the character</a:t>
            </a:r>
            <a:r>
              <a:rPr lang="en-US" sz="2800" b="1" dirty="0" smtClean="0">
                <a:solidFill>
                  <a:schemeClr val="tx2"/>
                </a:solidFill>
              </a:rPr>
              <a:t>?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1076</TotalTime>
  <Words>370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Character Analysis in Short Stories</vt:lpstr>
      <vt:lpstr>Character</vt:lpstr>
      <vt:lpstr>Types of Characterization</vt:lpstr>
      <vt:lpstr>Character</vt:lpstr>
      <vt:lpstr>Flat Character</vt:lpstr>
      <vt:lpstr>Round Character</vt:lpstr>
      <vt:lpstr>More Types of Characters</vt:lpstr>
      <vt:lpstr>How do we analyze character in stories?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Traits</dc:title>
  <dc:creator>Emily Chen</dc:creator>
  <cp:lastModifiedBy>Kathleen Milnamow</cp:lastModifiedBy>
  <cp:revision>67</cp:revision>
  <dcterms:created xsi:type="dcterms:W3CDTF">2010-08-31T02:42:27Z</dcterms:created>
  <dcterms:modified xsi:type="dcterms:W3CDTF">2011-08-11T22:11:52Z</dcterms:modified>
</cp:coreProperties>
</file>